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7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0D6A155-5C99-47AA-BA48-8E11419D2EE5}" type="datetimeFigureOut">
              <a:rPr lang="ar-SA" smtClean="0"/>
              <a:t>04/04/1440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8A5026E-6CB4-4516-AF61-D4DDAD61676F}"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ar-SA" smtClean="0"/>
              <a:t>انقر لتحرير أنماط النص الرئيسي</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70D6A155-5C99-47AA-BA48-8E11419D2EE5}" type="datetimeFigureOut">
              <a:rPr lang="ar-SA" smtClean="0"/>
              <a:t>04/04/1440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A8A5026E-6CB4-4516-AF61-D4DDAD61676F}" type="slidenum">
              <a:rPr lang="ar-SA" smtClean="0"/>
              <a:t>‹#›</a:t>
            </a:fld>
            <a:endParaRPr lang="ar-SA"/>
          </a:p>
        </p:txBody>
      </p:sp>
      <p:sp>
        <p:nvSpPr>
          <p:cNvPr id="10" name="Title 9"/>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70D6A155-5C99-47AA-BA48-8E11419D2EE5}" type="datetimeFigureOut">
              <a:rPr lang="ar-SA" smtClean="0"/>
              <a:t>04/04/1440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D6A155-5C99-47AA-BA48-8E11419D2EE5}" type="datetimeFigureOut">
              <a:rPr lang="ar-SA" smtClean="0"/>
              <a:t>04/04/1440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0D6A155-5C99-47AA-BA48-8E11419D2EE5}" type="datetimeFigureOut">
              <a:rPr lang="ar-SA" smtClean="0"/>
              <a:t>04/04/1440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0D6A155-5C99-47AA-BA48-8E11419D2EE5}" type="datetimeFigureOut">
              <a:rPr lang="ar-SA" smtClean="0"/>
              <a:t>04/04/1440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8A5026E-6CB4-4516-AF61-D4DDAD61676F}" type="slidenum">
              <a:rPr lang="ar-SA" smtClean="0"/>
              <a:t>‹#›</a:t>
            </a:fld>
            <a:endParaRPr lang="ar-S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70D6A155-5C99-47AA-BA48-8E11419D2EE5}" type="datetimeFigureOut">
              <a:rPr lang="ar-SA" smtClean="0"/>
              <a:t>04/04/1440</a:t>
            </a:fld>
            <a:endParaRPr lang="ar-S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S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A8A5026E-6CB4-4516-AF61-D4DDAD61676F}"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981200" y="4038600"/>
            <a:ext cx="5637010" cy="882119"/>
          </a:xfrm>
        </p:spPr>
        <p:txBody>
          <a:bodyPr/>
          <a:lstStyle/>
          <a:p>
            <a:pPr algn="ctr"/>
            <a:r>
              <a:rPr lang="ar-IQ" dirty="0" smtClean="0"/>
              <a:t>المرحلة الثانية</a:t>
            </a:r>
            <a:endParaRPr lang="ar-SA" dirty="0"/>
          </a:p>
        </p:txBody>
      </p:sp>
      <p:sp>
        <p:nvSpPr>
          <p:cNvPr id="2" name="عنوان 1"/>
          <p:cNvSpPr>
            <a:spLocks noGrp="1"/>
          </p:cNvSpPr>
          <p:nvPr>
            <p:ph type="ctrTitle"/>
          </p:nvPr>
        </p:nvSpPr>
        <p:spPr>
          <a:xfrm>
            <a:off x="1066800" y="1752600"/>
            <a:ext cx="7175351" cy="1793167"/>
          </a:xfrm>
        </p:spPr>
        <p:txBody>
          <a:bodyPr/>
          <a:lstStyle/>
          <a:p>
            <a:r>
              <a:rPr lang="ar-IQ" dirty="0" smtClean="0"/>
              <a:t>المحاضرة الاولى الاختبارات</a:t>
            </a:r>
            <a:endParaRPr lang="ar-SA" dirty="0"/>
          </a:p>
        </p:txBody>
      </p:sp>
    </p:spTree>
    <p:extLst>
      <p:ext uri="{BB962C8B-B14F-4D97-AF65-F5344CB8AC3E}">
        <p14:creationId xmlns:p14="http://schemas.microsoft.com/office/powerpoint/2010/main" val="2432472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143000" y="457200"/>
            <a:ext cx="7239000" cy="5715000"/>
          </a:xfrm>
        </p:spPr>
        <p:txBody>
          <a:bodyPr>
            <a:normAutofit lnSpcReduction="10000"/>
          </a:bodyPr>
          <a:lstStyle/>
          <a:p>
            <a:r>
              <a:rPr lang="ar-SA" dirty="0">
                <a:cs typeface="DecoType Naskh" panose="02010400000000000000" pitchFamily="2" charset="-78"/>
              </a:rPr>
              <a:t>الاختبـــــــار </a:t>
            </a:r>
          </a:p>
          <a:p>
            <a:r>
              <a:rPr lang="ar-SA" dirty="0">
                <a:cs typeface="DecoType Naskh" panose="02010400000000000000" pitchFamily="2" charset="-78"/>
              </a:rPr>
              <a:t>الاختبار : عملية تقيس جانباً واحداً من جوانب الفرد أي تقيس مدى كفاية الفرد في إحدى النواحي ويعرف بأنه </a:t>
            </a:r>
          </a:p>
          <a:p>
            <a:r>
              <a:rPr lang="ar-SA" dirty="0">
                <a:cs typeface="DecoType Naskh" panose="02010400000000000000" pitchFamily="2" charset="-78"/>
              </a:rPr>
              <a:t>*إجراء منظم لقياس سمة ما من خلال عينة من السلوك.</a:t>
            </a:r>
          </a:p>
          <a:p>
            <a:r>
              <a:rPr lang="ar-SA" dirty="0">
                <a:cs typeface="DecoType Naskh" panose="02010400000000000000" pitchFamily="2" charset="-78"/>
              </a:rPr>
              <a:t>* الاختبار :مجموعة من المثيرات تعد لتقيس قدرات أو صفات أو سلوكًا ما بطريقة كمية، فهي من وسائل القياس التي </a:t>
            </a:r>
          </a:p>
          <a:p>
            <a:r>
              <a:rPr lang="ar-SA" dirty="0">
                <a:cs typeface="DecoType Naskh" panose="02010400000000000000" pitchFamily="2" charset="-78"/>
              </a:rPr>
              <a:t>يستخدمها الباحث للكشف عن الفروق بين الأفراد والجماعات. </a:t>
            </a:r>
          </a:p>
          <a:p>
            <a:r>
              <a:rPr lang="ar-SA" dirty="0" smtClean="0">
                <a:cs typeface="DecoType Naskh" panose="02010400000000000000" pitchFamily="2" charset="-78"/>
              </a:rPr>
              <a:t>* الاختبار: هو طريقة منظمة لمقارنة سلوك شخصين أو أكثر .</a:t>
            </a:r>
          </a:p>
          <a:p>
            <a:r>
              <a:rPr lang="ar-SA" dirty="0" smtClean="0">
                <a:cs typeface="DecoType Naskh" panose="02010400000000000000" pitchFamily="2" charset="-78"/>
              </a:rPr>
              <a:t>* الاختبار :هو ملاحظة استجابات الفرد في موقف يتضمن منبهات منظمة تنظيما مقصودا وذات صفات محددة ومقدمة للفرد بطريقة خاصة تمكن الباحث من تسجيل وقياس هذه الإجابات تسجيلا دقيقا </a:t>
            </a:r>
          </a:p>
          <a:p>
            <a:r>
              <a:rPr lang="ar-SA" dirty="0" smtClean="0">
                <a:cs typeface="DecoType Naskh" panose="02010400000000000000" pitchFamily="2" charset="-78"/>
              </a:rPr>
              <a:t>* الاختبار: هو مجموعة من الأسئلة أو المشكلات أو التمرينات تعطى للفرد بهدف التعرف على معارفه أو قدراته أو استعداداته أو كفاءته. </a:t>
            </a:r>
          </a:p>
          <a:p>
            <a:r>
              <a:rPr lang="ar-SA" dirty="0" smtClean="0">
                <a:cs typeface="DecoType Naskh" panose="02010400000000000000" pitchFamily="2" charset="-78"/>
              </a:rPr>
              <a:t>تتوقف قيمة الاختبار على مدى ارتباطه الحقيقي بين أداء المختبر له وبين أدائه في المواقف الأخرى المماثلة من حياته الواقعية .</a:t>
            </a:r>
          </a:p>
          <a:p>
            <a:endParaRPr lang="ar-SA" dirty="0"/>
          </a:p>
        </p:txBody>
      </p:sp>
    </p:spTree>
    <p:extLst>
      <p:ext uri="{BB962C8B-B14F-4D97-AF65-F5344CB8AC3E}">
        <p14:creationId xmlns:p14="http://schemas.microsoft.com/office/powerpoint/2010/main" val="428607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762000" y="381000"/>
            <a:ext cx="8153400" cy="6172200"/>
          </a:xfrm>
        </p:spPr>
        <p:txBody>
          <a:bodyPr>
            <a:noAutofit/>
          </a:bodyPr>
          <a:lstStyle/>
          <a:p>
            <a:r>
              <a:rPr lang="ar-SA" dirty="0">
                <a:cs typeface="DecoType Naskh" panose="02010400000000000000" pitchFamily="2" charset="-78"/>
              </a:rPr>
              <a:t>أنواع الاختبارات</a:t>
            </a:r>
            <a:r>
              <a:rPr lang="ar-IQ" dirty="0">
                <a:cs typeface="DecoType Naskh" panose="02010400000000000000" pitchFamily="2" charset="-78"/>
              </a:rPr>
              <a:t> : </a:t>
            </a:r>
            <a:r>
              <a:rPr lang="ar-SA" dirty="0">
                <a:cs typeface="DecoType Naskh" panose="02010400000000000000" pitchFamily="2" charset="-78"/>
              </a:rPr>
              <a:t>هناك عدة أنواع للاختبارات منها:</a:t>
            </a:r>
            <a:endParaRPr lang="en-US" dirty="0">
              <a:cs typeface="DecoType Naskh" panose="02010400000000000000" pitchFamily="2" charset="-78"/>
            </a:endParaRPr>
          </a:p>
          <a:p>
            <a:r>
              <a:rPr lang="ar-SA" dirty="0">
                <a:cs typeface="DecoType Naskh" panose="02010400000000000000" pitchFamily="2" charset="-78"/>
              </a:rPr>
              <a:t>1. اختبارات الأداء الأقصى : تستخدم لتحديد أقصى أداء لقدرة المختبر (مثل التحصيل، الاستعداد وغيرها) </a:t>
            </a:r>
            <a:endParaRPr lang="en-US" dirty="0">
              <a:cs typeface="DecoType Naskh" panose="02010400000000000000" pitchFamily="2" charset="-78"/>
            </a:endParaRPr>
          </a:p>
          <a:p>
            <a:r>
              <a:rPr lang="ar-SA" dirty="0">
                <a:cs typeface="DecoType Naskh" panose="02010400000000000000" pitchFamily="2" charset="-78"/>
              </a:rPr>
              <a:t>2. اختبارات الأداء المميز : تستخدم لقياس ما يحتمل أن يفعله المختبر في موقف معين أو في نوع معين من المواقف (مثل المهارة، سمات الشخصية وغيرها). </a:t>
            </a:r>
            <a:endParaRPr lang="en-US" dirty="0">
              <a:cs typeface="DecoType Naskh" panose="02010400000000000000" pitchFamily="2" charset="-78"/>
            </a:endParaRPr>
          </a:p>
          <a:p>
            <a:r>
              <a:rPr lang="ar-SA" dirty="0">
                <a:cs typeface="DecoType Naskh" panose="02010400000000000000" pitchFamily="2" charset="-78"/>
              </a:rPr>
              <a:t>3. اختبارات موضوعية : تعتمد على المعايير والمستويات </a:t>
            </a:r>
            <a:r>
              <a:rPr lang="ar-SA" dirty="0" err="1">
                <a:cs typeface="DecoType Naskh" panose="02010400000000000000" pitchFamily="2" charset="-78"/>
              </a:rPr>
              <a:t>والمحكات</a:t>
            </a:r>
            <a:r>
              <a:rPr lang="ar-SA" dirty="0">
                <a:cs typeface="DecoType Naskh" panose="02010400000000000000" pitchFamily="2" charset="-78"/>
              </a:rPr>
              <a:t> بحيث يمكن عن طريقها إصدار أحكام موضوعية .</a:t>
            </a:r>
            <a:endParaRPr lang="en-US" dirty="0">
              <a:cs typeface="DecoType Naskh" panose="02010400000000000000" pitchFamily="2" charset="-78"/>
            </a:endParaRPr>
          </a:p>
          <a:p>
            <a:r>
              <a:rPr lang="ar-SA" dirty="0">
                <a:cs typeface="DecoType Naskh" panose="02010400000000000000" pitchFamily="2" charset="-78"/>
              </a:rPr>
              <a:t>4. اختبارات اعتبارية أو غير موضوعية : تعتمد على التقرير الذاتي أو الاعتباري في تقويم الأداء </a:t>
            </a:r>
            <a:endParaRPr lang="en-US" dirty="0">
              <a:cs typeface="DecoType Naskh" panose="02010400000000000000" pitchFamily="2" charset="-78"/>
            </a:endParaRPr>
          </a:p>
          <a:p>
            <a:r>
              <a:rPr lang="ar-SA" dirty="0">
                <a:cs typeface="DecoType Naskh" panose="02010400000000000000" pitchFamily="2" charset="-78"/>
              </a:rPr>
              <a:t>5. اختبارات فردية وجماعية . </a:t>
            </a:r>
            <a:endParaRPr lang="en-US" dirty="0">
              <a:cs typeface="DecoType Naskh" panose="02010400000000000000" pitchFamily="2" charset="-78"/>
            </a:endParaRPr>
          </a:p>
          <a:p>
            <a:r>
              <a:rPr lang="ar-SA" dirty="0">
                <a:cs typeface="DecoType Naskh" panose="02010400000000000000" pitchFamily="2" charset="-78"/>
              </a:rPr>
              <a:t>6. اختبارات الشفهية والمقال. </a:t>
            </a:r>
            <a:endParaRPr lang="en-US" dirty="0">
              <a:cs typeface="DecoType Naskh" panose="02010400000000000000" pitchFamily="2" charset="-78"/>
            </a:endParaRPr>
          </a:p>
          <a:p>
            <a:r>
              <a:rPr lang="ar-SA" dirty="0">
                <a:cs typeface="DecoType Naskh" panose="02010400000000000000" pitchFamily="2" charset="-78"/>
              </a:rPr>
              <a:t>7. اختبارات الورقة والقلم ( الاختيار من متعدد ، الصواب والخطأ ) . اختبارات الأداء .</a:t>
            </a:r>
            <a:endParaRPr lang="en-US" dirty="0">
              <a:cs typeface="DecoType Naskh" panose="02010400000000000000" pitchFamily="2" charset="-78"/>
            </a:endParaRPr>
          </a:p>
          <a:p>
            <a:r>
              <a:rPr lang="ar-SA" dirty="0">
                <a:cs typeface="DecoType Naskh" panose="02010400000000000000" pitchFamily="2" charset="-78"/>
              </a:rPr>
              <a:t>8. اختبارات معيارية المرجع واختبارات محكية المرجع </a:t>
            </a:r>
          </a:p>
        </p:txBody>
      </p:sp>
    </p:spTree>
    <p:extLst>
      <p:ext uri="{BB962C8B-B14F-4D97-AF65-F5344CB8AC3E}">
        <p14:creationId xmlns:p14="http://schemas.microsoft.com/office/powerpoint/2010/main" val="17748687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914400" y="457200"/>
            <a:ext cx="7696200" cy="6019800"/>
          </a:xfrm>
        </p:spPr>
        <p:txBody>
          <a:bodyPr>
            <a:normAutofit fontScale="92500" lnSpcReduction="10000"/>
          </a:bodyPr>
          <a:lstStyle/>
          <a:p>
            <a:r>
              <a:rPr lang="ar-SA" sz="2600" dirty="0">
                <a:cs typeface="DecoType Naskh" panose="02010400000000000000" pitchFamily="2" charset="-78"/>
              </a:rPr>
              <a:t>هناك نوعين من الاختبارات يمكن استخدامها في التربية الرياضية :  </a:t>
            </a:r>
            <a:endParaRPr lang="en-US" sz="2600" dirty="0">
              <a:cs typeface="DecoType Naskh" panose="02010400000000000000" pitchFamily="2" charset="-78"/>
            </a:endParaRPr>
          </a:p>
          <a:p>
            <a:r>
              <a:rPr lang="ar-SA" sz="2600" dirty="0">
                <a:cs typeface="DecoType Naskh" panose="02010400000000000000" pitchFamily="2" charset="-78"/>
              </a:rPr>
              <a:t>1. اختبارات مقننة : يضعها خبراء القياس وهي اختبارات تتوافر فيها تعليمات محددة للأداء ، توقيت محدد ، شروط علمية ، طبقت على مجموعة معيارية لتفسير النتائج في ضوء هذه المعايير. </a:t>
            </a:r>
            <a:endParaRPr lang="en-US" sz="2600" dirty="0">
              <a:cs typeface="DecoType Naskh" panose="02010400000000000000" pitchFamily="2" charset="-78"/>
            </a:endParaRPr>
          </a:p>
          <a:p>
            <a:r>
              <a:rPr lang="ar-SA" sz="2600" dirty="0">
                <a:cs typeface="DecoType Naskh" panose="02010400000000000000" pitchFamily="2" charset="-78"/>
              </a:rPr>
              <a:t>2. اختبارات يضعها الباحث أو المدرب: يحتاج العاملون في المجال الرياضي لاختبارات جديدة تستخدم في قياس الصفات والمهارات في الحالات آلاتية: </a:t>
            </a:r>
            <a:endParaRPr lang="en-US" sz="2600" dirty="0">
              <a:cs typeface="DecoType Naskh" panose="02010400000000000000" pitchFamily="2" charset="-78"/>
            </a:endParaRPr>
          </a:p>
          <a:p>
            <a:r>
              <a:rPr lang="ar-SA" sz="2600" dirty="0">
                <a:cs typeface="DecoType Naskh" panose="02010400000000000000" pitchFamily="2" charset="-78"/>
              </a:rPr>
              <a:t>- عندما تكون الاختبارات الموجودة في المصادر غير مناسبة من حيث الوقت المستغرق للتنفيذ ، المكان ، عدم توفر الأجهزة والأدوات وغيرها. </a:t>
            </a:r>
            <a:endParaRPr lang="en-US" sz="2600" dirty="0">
              <a:cs typeface="DecoType Naskh" panose="02010400000000000000" pitchFamily="2" charset="-78"/>
            </a:endParaRPr>
          </a:p>
          <a:p>
            <a:r>
              <a:rPr lang="ar-SA" sz="2600" dirty="0">
                <a:cs typeface="DecoType Naskh" panose="02010400000000000000" pitchFamily="2" charset="-78"/>
              </a:rPr>
              <a:t>- في الحالات التي لا تذكر المصادر بيانات كافية عن الاختبار مثل الغرض منه، طريقة الأداء، تعليمات الاختبار، طرق حساب الدرجة، الناشر وتاريخ النشر، الأدوات اللازمة، المستوى، الجنس وغيرها. </a:t>
            </a:r>
            <a:endParaRPr lang="en-US" sz="2600" dirty="0">
              <a:cs typeface="DecoType Naskh" panose="02010400000000000000" pitchFamily="2" charset="-78"/>
            </a:endParaRPr>
          </a:p>
          <a:p>
            <a:r>
              <a:rPr lang="ar-SA" sz="2600" dirty="0">
                <a:cs typeface="DecoType Naskh" panose="02010400000000000000" pitchFamily="2" charset="-78"/>
              </a:rPr>
              <a:t>- عندما يفقد الاختبار إلى ما يشير إحصائيا لصدقه وثباته وأنواع </a:t>
            </a:r>
            <a:r>
              <a:rPr lang="ar-SA" sz="2600" dirty="0" err="1">
                <a:cs typeface="DecoType Naskh" panose="02010400000000000000" pitchFamily="2" charset="-78"/>
              </a:rPr>
              <a:t>المحكات</a:t>
            </a:r>
            <a:r>
              <a:rPr lang="ar-SA" sz="2600" dirty="0">
                <a:cs typeface="DecoType Naskh" panose="02010400000000000000" pitchFamily="2" charset="-78"/>
              </a:rPr>
              <a:t> المستخدمة في حساب الصدق وغيرها . </a:t>
            </a:r>
            <a:endParaRPr lang="en-US" sz="2600" dirty="0">
              <a:cs typeface="DecoType Naskh" panose="02010400000000000000" pitchFamily="2" charset="-78"/>
            </a:endParaRPr>
          </a:p>
          <a:p>
            <a:r>
              <a:rPr lang="ar-SA" sz="2600" dirty="0">
                <a:cs typeface="DecoType Naskh" panose="02010400000000000000" pitchFamily="2" charset="-78"/>
              </a:rPr>
              <a:t>- التعديلات التي قد تطرأ على قوانين وقواعد بعض الألعاب ، التطورات التي قد تحدث بالنسبة لخطط اللعب وأساليب التدريس . </a:t>
            </a:r>
            <a:endParaRPr lang="en-US" sz="2600" dirty="0">
              <a:cs typeface="DecoType Naskh" panose="02010400000000000000" pitchFamily="2" charset="-78"/>
            </a:endParaRPr>
          </a:p>
          <a:p>
            <a:endParaRPr lang="ar-SA" dirty="0">
              <a:cs typeface="DecoType Naskh" panose="02010400000000000000" pitchFamily="2" charset="-78"/>
            </a:endParaRPr>
          </a:p>
        </p:txBody>
      </p:sp>
    </p:spTree>
    <p:extLst>
      <p:ext uri="{BB962C8B-B14F-4D97-AF65-F5344CB8AC3E}">
        <p14:creationId xmlns:p14="http://schemas.microsoft.com/office/powerpoint/2010/main" val="36151880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533400" y="457200"/>
            <a:ext cx="8153400" cy="5943600"/>
          </a:xfrm>
        </p:spPr>
        <p:txBody>
          <a:bodyPr>
            <a:noAutofit/>
          </a:bodyPr>
          <a:lstStyle/>
          <a:p>
            <a:pPr marL="228600" lvl="2"/>
            <a:r>
              <a:rPr lang="ar-SA" sz="2200" dirty="0">
                <a:cs typeface="DecoType Naskh" panose="02010400000000000000" pitchFamily="2" charset="-78"/>
              </a:rPr>
              <a:t>وهناك تقسيم للاختبارات وحسب </a:t>
            </a:r>
            <a:r>
              <a:rPr lang="ar-SA" sz="2200" dirty="0">
                <a:cs typeface="DecoType Naskh" panose="02010400000000000000" pitchFamily="2" charset="-78"/>
              </a:rPr>
              <a:t>الاتي </a:t>
            </a:r>
            <a:r>
              <a:rPr lang="ar-SA" sz="2200" dirty="0">
                <a:cs typeface="DecoType Naskh" panose="02010400000000000000" pitchFamily="2" charset="-78"/>
              </a:rPr>
              <a:t>:</a:t>
            </a:r>
            <a:endParaRPr lang="en-US" sz="2200" dirty="0">
              <a:cs typeface="DecoType Naskh" panose="02010400000000000000" pitchFamily="2" charset="-78"/>
            </a:endParaRPr>
          </a:p>
          <a:p>
            <a:r>
              <a:rPr lang="ar-IQ" dirty="0">
                <a:cs typeface="DecoType Naskh" panose="02010400000000000000" pitchFamily="2" charset="-78"/>
              </a:rPr>
              <a:t>أولا: </a:t>
            </a:r>
            <a:r>
              <a:rPr lang="ar-SA" dirty="0">
                <a:cs typeface="DecoType Naskh" panose="02010400000000000000" pitchFamily="2" charset="-78"/>
              </a:rPr>
              <a:t>وفقا لميدان القياس</a:t>
            </a:r>
            <a:r>
              <a:rPr lang="en-US" dirty="0">
                <a:cs typeface="DecoType Naskh" panose="02010400000000000000" pitchFamily="2" charset="-78"/>
              </a:rPr>
              <a:t>:</a:t>
            </a:r>
          </a:p>
          <a:p>
            <a:r>
              <a:rPr lang="ar-SA" dirty="0">
                <a:cs typeface="DecoType Naskh" panose="02010400000000000000" pitchFamily="2" charset="-78"/>
              </a:rPr>
              <a:t>1- اختبارات (التحصيل) : والتي تهدف إلى قياس خبرات الفرد السابقة</a:t>
            </a:r>
            <a:r>
              <a:rPr lang="en-US" dirty="0">
                <a:cs typeface="DecoType Naskh" panose="02010400000000000000" pitchFamily="2" charset="-78"/>
              </a:rPr>
              <a:t> .</a:t>
            </a:r>
            <a:r>
              <a:rPr lang="ar-SA" dirty="0">
                <a:cs typeface="DecoType Naskh" panose="02010400000000000000" pitchFamily="2" charset="-78"/>
              </a:rPr>
              <a:t>مثل الامتحانات الوزارية وغيرها.</a:t>
            </a:r>
            <a:endParaRPr lang="en-US" dirty="0">
              <a:cs typeface="DecoType Naskh" panose="02010400000000000000" pitchFamily="2" charset="-78"/>
            </a:endParaRPr>
          </a:p>
          <a:p>
            <a:r>
              <a:rPr lang="ar-SA" dirty="0">
                <a:cs typeface="DecoType Naskh" panose="02010400000000000000" pitchFamily="2" charset="-78"/>
              </a:rPr>
              <a:t>2-اختبارات القدرات: التي تهدف إلى قياس القدرات العامة والطائفية مثال ذلك قدرات عقلية من معارف ومعلومات أو قدرات بدنية كاللياقة البدنية والمهارات بالألعاب الرياضية المختلفة</a:t>
            </a:r>
            <a:r>
              <a:rPr lang="en-US" dirty="0">
                <a:cs typeface="DecoType Naskh" panose="02010400000000000000" pitchFamily="2" charset="-78"/>
              </a:rPr>
              <a:t>.</a:t>
            </a:r>
          </a:p>
          <a:p>
            <a:r>
              <a:rPr lang="ar-SA" dirty="0">
                <a:cs typeface="DecoType Naskh" panose="02010400000000000000" pitchFamily="2" charset="-78"/>
              </a:rPr>
              <a:t>3- اختبارات الاستعدادات: التي تهدف إلى التنبؤ بما يمكن أن يقوم به الفرد مستقبلاً</a:t>
            </a:r>
            <a:r>
              <a:rPr lang="en-US" dirty="0">
                <a:cs typeface="DecoType Naskh" panose="02010400000000000000" pitchFamily="2" charset="-78"/>
              </a:rPr>
              <a:t>. </a:t>
            </a:r>
            <a:r>
              <a:rPr lang="ar-SA" dirty="0">
                <a:cs typeface="DecoType Naskh" panose="02010400000000000000" pitchFamily="2" charset="-78"/>
              </a:rPr>
              <a:t> مثل اختبار القبول بكلية التربية الرياضية.</a:t>
            </a:r>
            <a:endParaRPr lang="en-US" dirty="0">
              <a:cs typeface="DecoType Naskh" panose="02010400000000000000" pitchFamily="2" charset="-78"/>
            </a:endParaRPr>
          </a:p>
          <a:p>
            <a:r>
              <a:rPr lang="ar-SA" dirty="0">
                <a:cs typeface="DecoType Naskh" panose="02010400000000000000" pitchFamily="2" charset="-78"/>
              </a:rPr>
              <a:t>4- الاختبارات </a:t>
            </a:r>
            <a:r>
              <a:rPr lang="ar-SA" dirty="0" err="1">
                <a:cs typeface="DecoType Naskh" panose="02010400000000000000" pitchFamily="2" charset="-78"/>
              </a:rPr>
              <a:t>الاسقاطية</a:t>
            </a:r>
            <a:r>
              <a:rPr lang="ar-SA" dirty="0">
                <a:cs typeface="DecoType Naskh" panose="02010400000000000000" pitchFamily="2" charset="-78"/>
              </a:rPr>
              <a:t>: وتهدف إلى الكشف عن النواحي المزاجية ومدى تكيف الفرد في المجتمع.</a:t>
            </a:r>
            <a:r>
              <a:rPr lang="en-US" dirty="0">
                <a:cs typeface="DecoType Naskh" panose="02010400000000000000" pitchFamily="2" charset="-78"/>
              </a:rPr>
              <a:t/>
            </a:r>
            <a:br>
              <a:rPr lang="en-US" dirty="0">
                <a:cs typeface="DecoType Naskh" panose="02010400000000000000" pitchFamily="2" charset="-78"/>
              </a:rPr>
            </a:br>
            <a:r>
              <a:rPr lang="ar-SA" dirty="0">
                <a:cs typeface="DecoType Naskh" panose="02010400000000000000" pitchFamily="2" charset="-78"/>
              </a:rPr>
              <a:t>ثانيا: وفقا للمختبر</a:t>
            </a:r>
            <a:r>
              <a:rPr lang="en-US" dirty="0">
                <a:cs typeface="DecoType Naskh" panose="02010400000000000000" pitchFamily="2" charset="-78"/>
              </a:rPr>
              <a:t> :</a:t>
            </a:r>
          </a:p>
          <a:p>
            <a:r>
              <a:rPr lang="ar-SA" dirty="0">
                <a:cs typeface="DecoType Naskh" panose="02010400000000000000" pitchFamily="2" charset="-78"/>
              </a:rPr>
              <a:t>1-اختبارات فردية: وتهدف إلى القياس الفردي للمختبرين وتمتاز بالدقة بالرغم من أنها بالرغم من أنها تستغرق وقتاً طويلاً وجهداً مثل اختبارات الجمباز والسلاسل الحركية والجودو والكاراتيه والتايكوندو والركض والرمي بأنواعه والعديد من الأنشطة الفردية</a:t>
            </a:r>
            <a:r>
              <a:rPr lang="en-US" dirty="0">
                <a:cs typeface="DecoType Naskh" panose="02010400000000000000" pitchFamily="2" charset="-78"/>
              </a:rPr>
              <a:t>.</a:t>
            </a:r>
          </a:p>
          <a:p>
            <a:r>
              <a:rPr lang="en-US" dirty="0">
                <a:cs typeface="DecoType Naskh" panose="02010400000000000000" pitchFamily="2" charset="-78"/>
              </a:rPr>
              <a:t>-2 </a:t>
            </a:r>
            <a:r>
              <a:rPr lang="ar-SA" dirty="0">
                <a:cs typeface="DecoType Naskh" panose="02010400000000000000" pitchFamily="2" charset="-78"/>
              </a:rPr>
              <a:t>اختبارات جماعية: وتهدف إلى قياس مجموعة معاً في الأداء لمرة واحدة مثل السلاسل الحركية الجماعية ، الألعاب الجماعية ،اختبارات الورقة والقلم وغيرها، وهى لا تستغرق وقتاً أو جهداً كبيرا</a:t>
            </a:r>
          </a:p>
        </p:txBody>
      </p:sp>
    </p:spTree>
    <p:extLst>
      <p:ext uri="{BB962C8B-B14F-4D97-AF65-F5344CB8AC3E}">
        <p14:creationId xmlns:p14="http://schemas.microsoft.com/office/powerpoint/2010/main" val="27171967"/>
      </p:ext>
    </p:extLst>
  </p:cSld>
  <p:clrMapOvr>
    <a:masterClrMapping/>
  </p:clrMapOvr>
  <p:timing>
    <p:tnLst>
      <p:par>
        <p:cTn id="1" dur="indefinite" restart="never" nodeType="tmRoot"/>
      </p:par>
    </p:tnLst>
  </p:timing>
</p:sld>
</file>

<file path=ppt/theme/theme1.xml><?xml version="1.0" encoding="utf-8"?>
<a:theme xmlns:a="http://schemas.openxmlformats.org/drawingml/2006/main" name="دفق الهواء">
  <a:themeElements>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دفق الهواء">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ق الهواء">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TotalTime>
  <Words>273</Words>
  <Application>Microsoft Office PowerPoint</Application>
  <PresentationFormat>عرض على الشاشة (3:4)‏</PresentationFormat>
  <Paragraphs>35</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دفق الهواء</vt:lpstr>
      <vt:lpstr>المحاضرة الاولى الاختبارات</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الاولى الاختبارات</dc:title>
  <dc:creator>DR.Ahmed Saker 2o1O</dc:creator>
  <cp:lastModifiedBy>DR.Ahmed Saker 2o1O</cp:lastModifiedBy>
  <cp:revision>5</cp:revision>
  <dcterms:created xsi:type="dcterms:W3CDTF">2018-12-12T18:24:25Z</dcterms:created>
  <dcterms:modified xsi:type="dcterms:W3CDTF">2018-12-12T19:15:42Z</dcterms:modified>
</cp:coreProperties>
</file>